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7" r:id="rId2"/>
  </p:sldMasterIdLst>
  <p:notesMasterIdLst>
    <p:notesMasterId r:id="rId20"/>
  </p:notesMasterIdLst>
  <p:sldIdLst>
    <p:sldId id="256" r:id="rId3"/>
    <p:sldId id="265" r:id="rId4"/>
    <p:sldId id="269" r:id="rId5"/>
    <p:sldId id="293" r:id="rId6"/>
    <p:sldId id="270" r:id="rId7"/>
    <p:sldId id="303" r:id="rId8"/>
    <p:sldId id="291" r:id="rId9"/>
    <p:sldId id="277" r:id="rId10"/>
    <p:sldId id="292" r:id="rId11"/>
    <p:sldId id="278" r:id="rId12"/>
    <p:sldId id="280" r:id="rId13"/>
    <p:sldId id="296" r:id="rId14"/>
    <p:sldId id="297" r:id="rId15"/>
    <p:sldId id="298" r:id="rId16"/>
    <p:sldId id="299" r:id="rId17"/>
    <p:sldId id="300" r:id="rId18"/>
    <p:sldId id="29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23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559" autoAdjust="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42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4D6BE-D51E-42EC-BEFC-766153F9FF44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DE01F-0034-43FB-ADF1-FE77280E43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0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69FA-BD28-0340-A4F0-C38CEA11A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F3D609-5AE5-419F-8A7B-DB15C5731C6C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7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B0BE01-0473-4479-8F50-ABF898ED9459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783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49C00D-E039-452C-BF1C-FB015CC9C391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9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982F28-52D0-448F-B64D-D2F52A3BE153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83FF8D-04DD-4098-895A-4B8081B1F421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0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E9CE12-E52D-4A23-B77A-2FE30041C9FD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6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8F7938-01C0-422D-BD51-30E5DE199F35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79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61A355-E87D-4B5E-AE71-144260094B7E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1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336E51-8503-4BA7-BABC-C54F43F8EFBD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6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D73DAE-A791-42C5-8597-FC6C6960A438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5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816743-B964-4DD6-812C-1054949CC20C}" type="datetime1">
              <a:rPr lang="en-US" smtClean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3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B69FA-BD28-0340-A4F0-C38CEA11AFB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" name="Picture 1" descr="title slide B.pd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10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3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slide template B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9" y="0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-93132" y="1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 userDrawn="1"/>
        </p:nvSpPr>
        <p:spPr>
          <a:xfrm>
            <a:off x="-93132" y="1193800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 userDrawn="1"/>
        </p:nvSpPr>
        <p:spPr>
          <a:xfrm>
            <a:off x="-46565" y="1244602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5764" y="1332510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130598" y="1332510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-14109" y="6340956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0" y="6336438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-93132" y="6371744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23351" y="6356417"/>
            <a:ext cx="9200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Maine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 Health Management Coalition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 Maine Health Management Coalition-Foundation</a:t>
            </a:r>
          </a:p>
          <a:p>
            <a:pPr algn="ctr"/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11 Bowdoin Mill Island, Suite 260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Topsham, ME 04086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(207) 899-1971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www.mehmc.org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 | 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www.getbettermaine.org</a:t>
            </a:r>
            <a:endParaRPr lang="en-US" sz="1000" b="0" i="0" dirty="0">
              <a:solidFill>
                <a:schemeClr val="tx1">
                  <a:lumMod val="65000"/>
                  <a:lumOff val="35000"/>
                </a:schemeClr>
              </a:solidFill>
              <a:latin typeface="Neutraface Text Light"/>
              <a:cs typeface="Neutrafac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253446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allen@mehmc.or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417" y="3540255"/>
            <a:ext cx="1516546" cy="57290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81090" y="1085850"/>
            <a:ext cx="5781821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4000" dirty="0" smtClean="0">
                <a:solidFill>
                  <a:srgbClr val="060B4B"/>
                </a:solidFill>
                <a:latin typeface="Helvetica Neue Thin"/>
                <a:cs typeface="Helvetica Neue Thin"/>
              </a:rPr>
              <a:t>Maine’s Value-Based Insurance Design</a:t>
            </a:r>
            <a:endParaRPr lang="en-US" altLang="en-US" sz="4000" dirty="0">
              <a:solidFill>
                <a:srgbClr val="060B4B"/>
              </a:solidFill>
              <a:latin typeface="Helvetica Neue Thin"/>
              <a:cs typeface="Helvetica Neue Thi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5673" y="4307937"/>
            <a:ext cx="7612655" cy="955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60B4B"/>
                </a:solidFill>
                <a:latin typeface="Helvetica Neue Thin"/>
                <a:cs typeface="Helvetica Neue Thin"/>
              </a:rPr>
              <a:t>Robin Allen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060B4B"/>
                </a:solidFill>
                <a:latin typeface="Helvetica Neue Thin"/>
                <a:cs typeface="Helvetica Neue Thin"/>
              </a:rPr>
              <a:t>Value-Based Insurance Design Manager</a:t>
            </a:r>
            <a:endParaRPr lang="en-US" altLang="en-US" dirty="0">
              <a:solidFill>
                <a:srgbClr val="060B4B"/>
              </a:solidFill>
              <a:latin typeface="Helvetica Neue Thin"/>
              <a:cs typeface="Helvetica Neue Thin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60B4B"/>
              </a:solidFill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46745" y="5048763"/>
            <a:ext cx="1247457" cy="4062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60B4B"/>
                </a:solidFill>
                <a:latin typeface="Helvetica Neue Thin"/>
                <a:cs typeface="Helvetica Neue Thin"/>
              </a:rPr>
              <a:t>2-17-15</a:t>
            </a:r>
            <a:endParaRPr lang="en-US" altLang="en-US" sz="2400" dirty="0">
              <a:solidFill>
                <a:srgbClr val="060B4B"/>
              </a:solidFill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6810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0200"/>
            <a:ext cx="9055100" cy="1087438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altLang="en-US" sz="3600" spc="150" dirty="0" smtClean="0">
                <a:ln w="11430"/>
                <a:solidFill>
                  <a:srgbClr val="FFFFFF"/>
                </a:solidFill>
                <a:latin typeface="Helvetica Neue Thin"/>
                <a:cs typeface="Helvetica Neue Thin"/>
              </a:rPr>
              <a:t> Administrative </a:t>
            </a:r>
            <a:r>
              <a:rPr lang="en-US" altLang="en-US" sz="3600" spc="150" dirty="0">
                <a:ln w="11430"/>
                <a:solidFill>
                  <a:srgbClr val="FFFFFF"/>
                </a:solidFill>
                <a:latin typeface="Helvetica Neue Thin"/>
                <a:cs typeface="Helvetica Neue Thin"/>
              </a:rPr>
              <a:t>Simplification</a:t>
            </a:r>
            <a:br>
              <a:rPr lang="en-US" altLang="en-US" sz="3600" spc="150" dirty="0">
                <a:ln w="11430"/>
                <a:solidFill>
                  <a:srgbClr val="FFFFFF"/>
                </a:solidFill>
                <a:latin typeface="Helvetica Neue Thin"/>
                <a:cs typeface="Helvetica Neue Thin"/>
              </a:rPr>
            </a:br>
            <a:endParaRPr lang="en-US" sz="3600" spc="150" dirty="0">
              <a:ln w="11430"/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066800"/>
            <a:ext cx="8496300" cy="4374333"/>
          </a:xfrm>
        </p:spPr>
        <p:txBody>
          <a:bodyPr>
            <a:normAutofit/>
          </a:bodyPr>
          <a:lstStyle/>
          <a:p>
            <a:pPr marL="0">
              <a:spcBef>
                <a:spcPct val="0"/>
              </a:spcBef>
              <a:buFontTx/>
              <a:buNone/>
            </a:pPr>
            <a:endParaRPr lang="en-US" altLang="en-US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Identify areas of improvement through </a:t>
            </a: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provider/member complaint logs and patient, provider, health plan, and advocate insights then simplify 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processes </a:t>
            </a: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to reduce administration cost burden through 	process improvement </a:t>
            </a:r>
          </a:p>
          <a:p>
            <a:pPr marL="0">
              <a:spcBef>
                <a:spcPct val="0"/>
              </a:spcBef>
            </a:pPr>
            <a:endParaRPr lang="en-US" alt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Neue Thin"/>
              <a:cs typeface="Helvetica Neue Thin"/>
            </a:endParaRPr>
          </a:p>
          <a:p>
            <a:pPr marL="0">
              <a:spcBef>
                <a:spcPct val="0"/>
              </a:spcBef>
            </a:pPr>
            <a:endParaRPr lang="en-US" alt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Neue Thin"/>
              <a:cs typeface="Helvetica Neue Thi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Reduce complexity through standardization across public and private 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payers through </a:t>
            </a: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consistency 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where </a:t>
            </a: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possible (claim 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billing,</a:t>
            </a: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 prior</a:t>
            </a: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-authorization</a:t>
            </a: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)</a:t>
            </a:r>
          </a:p>
          <a:p>
            <a:pPr marL="0">
              <a:spcBef>
                <a:spcPct val="0"/>
              </a:spcBef>
            </a:pPr>
            <a:endParaRPr lang="en-US" alt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Neue Thin"/>
              <a:cs typeface="Helvetica Neue Thin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Thin"/>
                <a:cs typeface="Helvetica Neue Thin"/>
              </a:rPr>
              <a:t>Adjust plan benefits so they encourage the desired behavior in all parties</a:t>
            </a:r>
            <a:r>
              <a:rPr lang="en-US" altLang="en-US" sz="2000" dirty="0" smtClean="0">
                <a:latin typeface="Helvetica Neue Thin"/>
                <a:cs typeface="Helvetica Neue Thin"/>
              </a:rPr>
              <a:t> </a:t>
            </a:r>
            <a:endParaRPr lang="en-US" dirty="0">
              <a:latin typeface="Helvetica Neue Thin"/>
              <a:cs typeface="Helvetica Neue Thi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604" y="5564915"/>
            <a:ext cx="857363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 Neue"/>
                <a:cs typeface="Helvetica Neue"/>
              </a:rPr>
              <a:t>Goal: Reduce Excessive Administrative Costs  $190 Billion IOM </a:t>
            </a:r>
            <a:endParaRPr lang="en-US" sz="20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41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827176" y="1828800"/>
            <a:ext cx="1184988" cy="177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Community Effort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4778" y="1923395"/>
            <a:ext cx="42547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Helvetica Neue Thin"/>
                <a:cs typeface="Helvetica Neue Thin"/>
              </a:rPr>
              <a:t>Aetna</a:t>
            </a:r>
            <a:endParaRPr lang="en-US" sz="2400" dirty="0">
              <a:latin typeface="Helvetica Neue Thin"/>
              <a:cs typeface="Helvetica Neue Thi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Cigna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Anthem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Harvard Pilgrim Health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 Community Health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Medical Mutual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Geisinger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8" name="Bevel 7"/>
          <p:cNvSpPr/>
          <p:nvPr/>
        </p:nvSpPr>
        <p:spPr>
          <a:xfrm>
            <a:off x="242596" y="1614197"/>
            <a:ext cx="2584580" cy="615820"/>
          </a:xfrm>
          <a:prstGeom prst="bevel">
            <a:avLst>
              <a:gd name="adj" fmla="val 492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906" y="173744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Health Plans/Payers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Bevel 9"/>
          <p:cNvSpPr/>
          <p:nvPr/>
        </p:nvSpPr>
        <p:spPr>
          <a:xfrm>
            <a:off x="242595" y="238241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1905" y="250566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Brokers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Bevel 11"/>
          <p:cNvSpPr/>
          <p:nvPr/>
        </p:nvSpPr>
        <p:spPr>
          <a:xfrm>
            <a:off x="242596" y="315063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906" y="327388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Providers/Associates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12163" y="1614197"/>
            <a:ext cx="4599991" cy="4404048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Bevel 18"/>
          <p:cNvSpPr/>
          <p:nvPr/>
        </p:nvSpPr>
        <p:spPr>
          <a:xfrm>
            <a:off x="242596" y="391885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1906" y="404210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State &amp; Federal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Bevel 20"/>
          <p:cNvSpPr/>
          <p:nvPr/>
        </p:nvSpPr>
        <p:spPr>
          <a:xfrm>
            <a:off x="242596" y="4761722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1906" y="4884966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Others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544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827176" y="2601686"/>
            <a:ext cx="1184988" cy="177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Community Effort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8" name="Bevel 7"/>
          <p:cNvSpPr/>
          <p:nvPr/>
        </p:nvSpPr>
        <p:spPr>
          <a:xfrm>
            <a:off x="242596" y="161419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906" y="173744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Health Plans/Payers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Bevel 9"/>
          <p:cNvSpPr/>
          <p:nvPr/>
        </p:nvSpPr>
        <p:spPr>
          <a:xfrm>
            <a:off x="242595" y="2382417"/>
            <a:ext cx="2584580" cy="615820"/>
          </a:xfrm>
          <a:prstGeom prst="bevel">
            <a:avLst>
              <a:gd name="adj" fmla="val 492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1905" y="250566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Brokers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Bevel 11"/>
          <p:cNvSpPr/>
          <p:nvPr/>
        </p:nvSpPr>
        <p:spPr>
          <a:xfrm>
            <a:off x="242596" y="315063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906" y="327388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Providers/Associates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2782" y="2538949"/>
            <a:ext cx="3178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Helvetica Neue Thin"/>
                <a:cs typeface="Helvetica Neue Thin"/>
              </a:rPr>
              <a:t>Cross </a:t>
            </a:r>
            <a:r>
              <a:rPr lang="en-US" sz="2800" dirty="0">
                <a:latin typeface="Helvetica Neue Thin"/>
                <a:cs typeface="Helvetica Neue Thin"/>
              </a:rPr>
              <a:t>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 Neue Thin"/>
                <a:cs typeface="Helvetica Neue Thin"/>
              </a:rPr>
              <a:t>Holden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 Neue Thin"/>
                <a:cs typeface="Helvetica Neue Thin"/>
              </a:rPr>
              <a:t>USI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 Neue Thin"/>
                <a:cs typeface="Helvetica Neue Thin"/>
              </a:rPr>
              <a:t>Aliant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 Neue Thin"/>
                <a:cs typeface="Helvetica Neue Thin"/>
              </a:rPr>
              <a:t>Acadia </a:t>
            </a:r>
            <a:r>
              <a:rPr lang="en-US" sz="2800" dirty="0" smtClean="0">
                <a:latin typeface="Helvetica Neue Thin"/>
                <a:cs typeface="Helvetica Neue Thin"/>
              </a:rPr>
              <a:t>Benefits</a:t>
            </a:r>
            <a:endParaRPr lang="en-US" sz="2800" dirty="0">
              <a:latin typeface="Helvetica Neue Thin"/>
              <a:cs typeface="Helvetica Neue Thi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12163" y="1614197"/>
            <a:ext cx="4599991" cy="4404048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Bevel 18"/>
          <p:cNvSpPr/>
          <p:nvPr/>
        </p:nvSpPr>
        <p:spPr>
          <a:xfrm>
            <a:off x="242596" y="391885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1906" y="404210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State &amp; Federal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Bevel 20"/>
          <p:cNvSpPr/>
          <p:nvPr/>
        </p:nvSpPr>
        <p:spPr>
          <a:xfrm>
            <a:off x="242596" y="4761722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1906" y="4884966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Others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855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827176" y="3369906"/>
            <a:ext cx="1184988" cy="177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Community Effort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8" name="Bevel 7"/>
          <p:cNvSpPr/>
          <p:nvPr/>
        </p:nvSpPr>
        <p:spPr>
          <a:xfrm>
            <a:off x="242596" y="161419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906" y="173744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Health Plans/Payers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Bevel 9"/>
          <p:cNvSpPr/>
          <p:nvPr/>
        </p:nvSpPr>
        <p:spPr>
          <a:xfrm>
            <a:off x="242595" y="238241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1905" y="250566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Brokers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Bevel 11"/>
          <p:cNvSpPr/>
          <p:nvPr/>
        </p:nvSpPr>
        <p:spPr>
          <a:xfrm>
            <a:off x="242596" y="3150637"/>
            <a:ext cx="2584580" cy="615820"/>
          </a:xfrm>
          <a:prstGeom prst="bevel">
            <a:avLst>
              <a:gd name="adj" fmla="val 492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906" y="327388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Providers/Associates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9533" y="1753475"/>
            <a:ext cx="44452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Helvetica Neue Thin"/>
                <a:cs typeface="Helvetica Neue Thin"/>
              </a:rPr>
              <a:t>HealthReach</a:t>
            </a:r>
            <a:endParaRPr lang="en-US" sz="2400" dirty="0">
              <a:latin typeface="Helvetica Neue Thin"/>
              <a:cs typeface="Helvetica Neue Thi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 Optometric Association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 General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OMC Wellness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St. Mary’s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Helvetica Neue Thin"/>
                <a:cs typeface="Helvetica Neue Thin"/>
              </a:rPr>
              <a:t>Spurwink</a:t>
            </a:r>
            <a:endParaRPr lang="en-US" sz="2400" dirty="0">
              <a:latin typeface="Helvetica Neue Thin"/>
              <a:cs typeface="Helvetica Neue Thi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MidCoast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InterMed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 Osteopathic </a:t>
            </a:r>
            <a:r>
              <a:rPr lang="en-US" sz="2400" dirty="0" smtClean="0">
                <a:latin typeface="Helvetica Neue Thin"/>
                <a:cs typeface="Helvetica Neue Thin"/>
              </a:rPr>
              <a:t>Association</a:t>
            </a:r>
            <a:endParaRPr lang="en-US" sz="2400" dirty="0">
              <a:latin typeface="Helvetica Neue Thin"/>
              <a:cs typeface="Helvetica Neue Thi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12163" y="1614197"/>
            <a:ext cx="4522621" cy="4711948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Bevel 18"/>
          <p:cNvSpPr/>
          <p:nvPr/>
        </p:nvSpPr>
        <p:spPr>
          <a:xfrm>
            <a:off x="242596" y="391885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1906" y="404210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State &amp; Federal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Bevel 20"/>
          <p:cNvSpPr/>
          <p:nvPr/>
        </p:nvSpPr>
        <p:spPr>
          <a:xfrm>
            <a:off x="242596" y="4761722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1906" y="4884966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Others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855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827176" y="4138126"/>
            <a:ext cx="1184988" cy="177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Community Effort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8" name="Bevel 7"/>
          <p:cNvSpPr/>
          <p:nvPr/>
        </p:nvSpPr>
        <p:spPr>
          <a:xfrm>
            <a:off x="242596" y="161419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906" y="173744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Health Plans/Payers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Bevel 9"/>
          <p:cNvSpPr/>
          <p:nvPr/>
        </p:nvSpPr>
        <p:spPr>
          <a:xfrm>
            <a:off x="242595" y="238241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1905" y="250566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Brokers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Bevel 11"/>
          <p:cNvSpPr/>
          <p:nvPr/>
        </p:nvSpPr>
        <p:spPr>
          <a:xfrm>
            <a:off x="242596" y="315063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906" y="327388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Providers/Associates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6170" y="1878967"/>
            <a:ext cx="3551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Helvetica Neue Thin"/>
                <a:cs typeface="Helvetica Neue Thin"/>
              </a:rPr>
              <a:t>Centers </a:t>
            </a:r>
            <a:r>
              <a:rPr lang="en-US" sz="2400" dirty="0">
                <a:latin typeface="Helvetica Neue Thin"/>
                <a:cs typeface="Helvetica Neue Thin"/>
              </a:rPr>
              <a:t>for Medicare &amp; Medicaid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 State Employee Health and Benefits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 CDC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Veteran’s 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MEABT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Maine BOI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Helvetica Neue Thin"/>
                <a:cs typeface="Helvetica Neue Thin"/>
              </a:rPr>
              <a:t>DHHS</a:t>
            </a:r>
            <a:endParaRPr lang="en-US" sz="2400" dirty="0">
              <a:latin typeface="Helvetica Neue Thin"/>
              <a:cs typeface="Helvetica Neue Thi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12163" y="1614197"/>
            <a:ext cx="4599991" cy="4404048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Bevel 18"/>
          <p:cNvSpPr/>
          <p:nvPr/>
        </p:nvSpPr>
        <p:spPr>
          <a:xfrm>
            <a:off x="242596" y="3918857"/>
            <a:ext cx="2584580" cy="615820"/>
          </a:xfrm>
          <a:prstGeom prst="bevel">
            <a:avLst>
              <a:gd name="adj" fmla="val 492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1906" y="404210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State &amp; Federal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Bevel 20"/>
          <p:cNvSpPr/>
          <p:nvPr/>
        </p:nvSpPr>
        <p:spPr>
          <a:xfrm>
            <a:off x="242596" y="4761722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1906" y="4884966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Others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617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827176" y="4980991"/>
            <a:ext cx="1184988" cy="177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Community Effort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8" name="Bevel 7"/>
          <p:cNvSpPr/>
          <p:nvPr/>
        </p:nvSpPr>
        <p:spPr>
          <a:xfrm>
            <a:off x="242596" y="161419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906" y="173744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Health Plans/Payers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Bevel 9"/>
          <p:cNvSpPr/>
          <p:nvPr/>
        </p:nvSpPr>
        <p:spPr>
          <a:xfrm>
            <a:off x="242595" y="238241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1905" y="250566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Brokers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Bevel 11"/>
          <p:cNvSpPr/>
          <p:nvPr/>
        </p:nvSpPr>
        <p:spPr>
          <a:xfrm>
            <a:off x="242596" y="315063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906" y="327388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Providers/Associates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4399" y="1893396"/>
            <a:ext cx="4382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Helvetica Neue Thin"/>
                <a:cs typeface="Helvetica Neue Thin"/>
              </a:rPr>
              <a:t>Lown </a:t>
            </a:r>
            <a:r>
              <a:rPr lang="en-US" sz="2000" dirty="0">
                <a:latin typeface="Helvetica Neue Thin"/>
                <a:cs typeface="Helvetica Neue Thin"/>
              </a:rPr>
              <a:t>Institute-MA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Helvetica Neue Thin"/>
                <a:cs typeface="Helvetica Neue Thin"/>
              </a:rPr>
              <a:t>IMD Foundation-MA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Helvetica Neue Thin"/>
                <a:cs typeface="Helvetica Neue Thin"/>
              </a:rPr>
              <a:t>City of Portland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Helvetica Neue Thin"/>
                <a:cs typeface="Helvetica Neue Thin"/>
              </a:rPr>
              <a:t>Maine Quality 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Helvetica Neue Thin"/>
                <a:cs typeface="Helvetica Neue Thin"/>
              </a:rPr>
              <a:t>Maine Areas on Aging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Helvetica Neue Thin"/>
                <a:cs typeface="Helvetica Neue Thin"/>
              </a:rPr>
              <a:t>Health Care Administrative Solutions, Inc.-MA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Helvetica Neue Thin"/>
                <a:cs typeface="Helvetica Neue Thin"/>
              </a:rPr>
              <a:t>Brian </a:t>
            </a:r>
            <a:r>
              <a:rPr lang="en-US" sz="2000" dirty="0" smtClean="0">
                <a:latin typeface="Helvetica Neue Thin"/>
                <a:cs typeface="Helvetica Neue Thin"/>
              </a:rPr>
              <a:t>Atchison</a:t>
            </a:r>
            <a:endParaRPr lang="en-US" sz="2000" dirty="0">
              <a:latin typeface="Helvetica Neue Thin"/>
              <a:cs typeface="Helvetica Neue Thi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Helvetica Neue Thin"/>
                <a:cs typeface="Helvetica Neue Thin"/>
              </a:rPr>
              <a:t>Milliman MedInsight – Waste Calculator-WA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Helvetica Neue Thin"/>
                <a:cs typeface="Helvetica Neue Thin"/>
              </a:rPr>
              <a:t>Athena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Helvetica Neue Thin"/>
                <a:cs typeface="Helvetica Neue Thin"/>
              </a:rPr>
              <a:t>www.TheNNT.com</a:t>
            </a:r>
            <a:endParaRPr lang="en-US" sz="2000" dirty="0">
              <a:latin typeface="Helvetica Neue Thin"/>
              <a:cs typeface="Helvetica Neue Thi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12163" y="1614197"/>
            <a:ext cx="4599991" cy="4404048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Bevel 18"/>
          <p:cNvSpPr/>
          <p:nvPr/>
        </p:nvSpPr>
        <p:spPr>
          <a:xfrm>
            <a:off x="242596" y="391885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1906" y="404210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State &amp; Federal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Bevel 20"/>
          <p:cNvSpPr/>
          <p:nvPr/>
        </p:nvSpPr>
        <p:spPr>
          <a:xfrm>
            <a:off x="242596" y="4761722"/>
            <a:ext cx="2584580" cy="615820"/>
          </a:xfrm>
          <a:prstGeom prst="bevel">
            <a:avLst>
              <a:gd name="adj" fmla="val 492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1906" y="4884966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Others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617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827176" y="4980991"/>
            <a:ext cx="1184988" cy="1772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Community Effort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8" name="Bevel 7"/>
          <p:cNvSpPr/>
          <p:nvPr/>
        </p:nvSpPr>
        <p:spPr>
          <a:xfrm>
            <a:off x="242596" y="161419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906" y="173744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Health Plans/Payers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Bevel 9"/>
          <p:cNvSpPr/>
          <p:nvPr/>
        </p:nvSpPr>
        <p:spPr>
          <a:xfrm>
            <a:off x="242595" y="238241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1905" y="250566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Brokers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Bevel 11"/>
          <p:cNvSpPr/>
          <p:nvPr/>
        </p:nvSpPr>
        <p:spPr>
          <a:xfrm>
            <a:off x="242596" y="315063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906" y="327388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Providers/Associates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37434" y="1896033"/>
            <a:ext cx="431606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Helvetica Neue Thin"/>
                <a:cs typeface="Helvetica Neue Thin"/>
              </a:rPr>
              <a:t>Robert </a:t>
            </a:r>
            <a:r>
              <a:rPr lang="en-US" sz="2400" dirty="0">
                <a:latin typeface="Helvetica Neue Thin"/>
                <a:cs typeface="Helvetica Neue Thin"/>
              </a:rPr>
              <a:t>Wood Johnson Foundation-NJ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Oregon State-OR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Internal MHMC </a:t>
            </a:r>
            <a:r>
              <a:rPr lang="en-US" sz="2400" dirty="0" smtClean="0">
                <a:latin typeface="Helvetica Neue Thin"/>
                <a:cs typeface="Helvetica Neue Thin"/>
              </a:rPr>
              <a:t>staff</a:t>
            </a:r>
            <a:endParaRPr lang="en-US" sz="2400" dirty="0">
              <a:latin typeface="Helvetica Neue Thin"/>
              <a:cs typeface="Helvetica Neue Thi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Neel Shah, Costs of Care-MA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Integrated Health </a:t>
            </a:r>
            <a:r>
              <a:rPr lang="en-US" sz="2400" dirty="0" smtClean="0">
                <a:latin typeface="Helvetica Neue Thin"/>
                <a:cs typeface="Helvetica Neue Thin"/>
              </a:rPr>
              <a:t>Association-CA</a:t>
            </a:r>
            <a:endParaRPr lang="en-US" sz="2400" dirty="0">
              <a:latin typeface="Helvetica Neue Thin"/>
              <a:cs typeface="Helvetica Neue Thi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Pacific Business Group on Health-CA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Neue Thin"/>
                <a:cs typeface="Helvetica Neue Thin"/>
              </a:rPr>
              <a:t>AARP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4012163" y="1614197"/>
            <a:ext cx="4599991" cy="4404048"/>
          </a:xfrm>
          <a:prstGeom prst="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Bevel 18"/>
          <p:cNvSpPr/>
          <p:nvPr/>
        </p:nvSpPr>
        <p:spPr>
          <a:xfrm>
            <a:off x="242596" y="3918857"/>
            <a:ext cx="2584580" cy="615820"/>
          </a:xfrm>
          <a:prstGeom prst="bevel">
            <a:avLst>
              <a:gd name="adj" fmla="val 492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1906" y="4042101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State &amp; Federal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Bevel 20"/>
          <p:cNvSpPr/>
          <p:nvPr/>
        </p:nvSpPr>
        <p:spPr>
          <a:xfrm>
            <a:off x="242596" y="4761722"/>
            <a:ext cx="2584580" cy="615820"/>
          </a:xfrm>
          <a:prstGeom prst="bevel">
            <a:avLst>
              <a:gd name="adj" fmla="val 492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1906" y="4884966"/>
            <a:ext cx="2425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Others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904" y="5384778"/>
            <a:ext cx="2425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Continued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8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580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89793" y="4236726"/>
            <a:ext cx="7524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Contact: Robin Allen at </a:t>
            </a:r>
            <a:r>
              <a:rPr lang="en-US" dirty="0" smtClean="0">
                <a:hlinkClick r:id="rId3"/>
              </a:rPr>
              <a:t>rallen@mehmc.org</a:t>
            </a:r>
            <a:r>
              <a:rPr lang="en-US" dirty="0" smtClean="0"/>
              <a:t> or 207 844-8106 extension 244 with suggestions or to join a subcommittee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5588" y="1854558"/>
            <a:ext cx="591140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/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66700" y="420417"/>
            <a:ext cx="8647112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pPr algn="ctr">
              <a:lnSpc>
                <a:spcPct val="85000"/>
              </a:lnSpc>
              <a:defRPr/>
            </a:pPr>
            <a:r>
              <a:rPr lang="en-US" sz="4000" spc="150" dirty="0" smtClean="0">
                <a:ln w="11430"/>
                <a:solidFill>
                  <a:schemeClr val="bg1"/>
                </a:solidFill>
                <a:latin typeface="Helvetica Neue Thin"/>
                <a:cs typeface="Helvetica Neue Thin"/>
              </a:rPr>
              <a:t> Value Based Insurance Design</a:t>
            </a:r>
            <a:endParaRPr lang="en-US" sz="4000" spc="150" dirty="0">
              <a:ln w="11430"/>
              <a:solidFill>
                <a:schemeClr val="bg1"/>
              </a:solidFill>
              <a:latin typeface="Helvetica Neue Thin"/>
              <a:cs typeface="Helvetica Neue Thin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14352" y="2037764"/>
            <a:ext cx="7715772" cy="2942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40000"/>
              </a:spcBef>
              <a:defRPr/>
            </a:pPr>
            <a:r>
              <a:rPr lang="en-US" sz="2800" b="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A form of benefit design that promotes the use of healthcare services and providers that provide more </a:t>
            </a:r>
            <a:r>
              <a:rPr lang="ja-JP" altLang="en-US" sz="2800" b="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“</a:t>
            </a:r>
            <a:r>
              <a:rPr lang="en-US" altLang="ja-JP" sz="2800" b="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value</a:t>
            </a:r>
            <a:r>
              <a:rPr lang="ja-JP" altLang="en-US" sz="2800" b="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”</a:t>
            </a:r>
            <a:r>
              <a:rPr lang="en-US" altLang="ja-JP" sz="2800" b="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 over those services and providers that provide less.</a:t>
            </a:r>
          </a:p>
          <a:p>
            <a:pPr>
              <a:lnSpc>
                <a:spcPct val="85000"/>
              </a:lnSpc>
              <a:spcBef>
                <a:spcPct val="40000"/>
              </a:spcBef>
              <a:defRPr/>
            </a:pPr>
            <a:endParaRPr lang="en-US" sz="4400" b="0" dirty="0" smtClean="0">
              <a:latin typeface="Arial"/>
              <a:cs typeface="Arial"/>
            </a:endParaRPr>
          </a:p>
          <a:p>
            <a:pPr>
              <a:lnSpc>
                <a:spcPct val="85000"/>
              </a:lnSpc>
              <a:spcBef>
                <a:spcPct val="40000"/>
              </a:spcBef>
              <a:defRPr/>
            </a:pPr>
            <a:endParaRPr lang="en-US" sz="2800" dirty="0" smtClean="0">
              <a:solidFill>
                <a:srgbClr val="060B4B"/>
              </a:solidFill>
              <a:latin typeface="Tahoma" charset="0"/>
              <a:cs typeface="Tahoma" charset="0"/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890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13593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MHMC VBID Plan Design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669" y="1417638"/>
            <a:ext cx="5734662" cy="491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572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13593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MHMC VBID Plan Design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669" y="1417638"/>
            <a:ext cx="5734662" cy="491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01640" y="2136618"/>
            <a:ext cx="1430447" cy="313249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78675" y="1996289"/>
            <a:ext cx="280658" cy="28065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87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440" y="59923"/>
            <a:ext cx="8488496" cy="1120774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sz="3600" spc="150" dirty="0" smtClean="0">
                <a:ln w="11430"/>
                <a:solidFill>
                  <a:srgbClr val="FFFFFF"/>
                </a:solidFill>
                <a:latin typeface="Helvetica Neue Thin"/>
                <a:cs typeface="Helvetica Neue Thin"/>
              </a:rPr>
              <a:t>Using EMR’s To Aid in Communication </a:t>
            </a:r>
            <a:endParaRPr lang="en-US" sz="3600" spc="150" dirty="0">
              <a:ln w="11430"/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8635" y="2889109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404040"/>
                </a:solidFill>
                <a:latin typeface="Helvetica Neue regular"/>
                <a:cs typeface="Helvetica Neue regular"/>
              </a:rPr>
              <a:t>Slow Down </a:t>
            </a:r>
            <a:r>
              <a:rPr lang="en-US" sz="240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and Review Options</a:t>
            </a:r>
            <a:endParaRPr lang="en-US" sz="2400" dirty="0">
              <a:solidFill>
                <a:srgbClr val="404040"/>
              </a:solidFill>
              <a:latin typeface="Helvetica Neue Thin"/>
              <a:cs typeface="Helvetica Neue Thi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08635" y="1752710"/>
            <a:ext cx="3745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Clearing the Path to High ROI Service Use</a:t>
            </a:r>
            <a:endParaRPr lang="en-US" sz="2400" dirty="0">
              <a:solidFill>
                <a:srgbClr val="404040"/>
              </a:solidFill>
              <a:latin typeface="Helvetica Neue Thin"/>
              <a:cs typeface="Helvetica Neue Thi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08635" y="3981112"/>
            <a:ext cx="36576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Helvetica Neue regular"/>
                <a:cs typeface="Helvetica Neue regular"/>
              </a:rPr>
              <a:t>Stop</a:t>
            </a:r>
            <a:r>
              <a:rPr lang="en-US" sz="2400" dirty="0" smtClean="0">
                <a:latin typeface="Helvetica Neue Thin"/>
                <a:cs typeface="Helvetica Neue Thin"/>
              </a:rPr>
              <a:t> and Look at the Evidence Before </a:t>
            </a:r>
            <a:r>
              <a:rPr lang="en-US" sz="2400" dirty="0">
                <a:latin typeface="Helvetica Neue Thin"/>
                <a:cs typeface="Helvetica Neue Thin"/>
              </a:rPr>
              <a:t>P</a:t>
            </a:r>
            <a:r>
              <a:rPr lang="en-US" sz="2400" dirty="0" smtClean="0">
                <a:latin typeface="Helvetica Neue Thin"/>
                <a:cs typeface="Helvetica Neue Thin"/>
              </a:rPr>
              <a:t>roceeding </a:t>
            </a:r>
            <a:endParaRPr lang="en-US" sz="2400" dirty="0">
              <a:latin typeface="Helvetica Neue Thin"/>
              <a:cs typeface="Helvetica Neue Thi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34" y="5802177"/>
            <a:ext cx="8382002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Goal: Reduce Unnecessary Services   $265 Billion IOM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RAllen\Desktop\traffic 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263" y="1438274"/>
            <a:ext cx="1806577" cy="3983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1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Approach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5525"/>
          <a:ext cx="8229599" cy="4175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550"/>
                <a:gridCol w="1114883"/>
                <a:gridCol w="1512794"/>
                <a:gridCol w="1415609"/>
                <a:gridCol w="1364265"/>
                <a:gridCol w="1452282"/>
                <a:gridCol w="1111216"/>
              </a:tblGrid>
              <a:tr h="17053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USPSTF A &amp; B, HRSA Bright Futures, &amp; ACIP Vaccination Recommendations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GRADE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TOPIC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ACA REQUIREMENT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ADDITIONAL CONSIDERATIONS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VBID RECOMMENDATION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ADMINISTRATION/COST SAVING OPPORTUNITY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RECOMMENDED CATEGORY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  <a:tr h="330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u="none" strike="noStrike" dirty="0">
                          <a:effectLst/>
                        </a:rPr>
                        <a:t>USPSTF</a:t>
                      </a:r>
                      <a:r>
                        <a:rPr lang="en-US" sz="500" u="none" strike="noStrike" dirty="0">
                          <a:effectLst/>
                        </a:rPr>
                        <a:t> B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Abdominal aortic aneurysm screening: men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one-time screening for abdominal aortic aneurysm by ultrasonograph in men ages 65-70 who have smoked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Implement as required as a preventive screening with no patient out of pocket cost.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Compliance with ACA requirement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GREEN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  <a:tr h="6601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u="none" strike="noStrike" dirty="0">
                          <a:effectLst/>
                        </a:rPr>
                        <a:t>USPSTF</a:t>
                      </a:r>
                      <a:r>
                        <a:rPr lang="en-US" sz="500" u="none" strike="noStrike" dirty="0">
                          <a:effectLst/>
                        </a:rPr>
                        <a:t> B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Alcohol misuse: screening and counseling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Screen adults 18 and over for alcohol misuse and provide persons engaged in risky or hazardous drinking with brief behavioral counseling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Cover first 3 visits at 100% when performed by a licensed mental health provider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Implement as required as a preventive screening with no patient out of pocket cost.  There are CPT/HCPCS codes for alcohol/SA (exc. Tobacco) screening and intervention.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Compliance with ACA requirement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GREEN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  <a:tr h="4400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u="none" strike="noStrike" dirty="0">
                          <a:effectLst/>
                        </a:rPr>
                        <a:t>USPSTF </a:t>
                      </a:r>
                      <a:r>
                        <a:rPr lang="en-US" sz="500" u="none" strike="noStrike" dirty="0">
                          <a:effectLst/>
                        </a:rPr>
                        <a:t>B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Anemia screening: pregnant women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Routine screening for iron deficiency anemia in asymptomatic pregnant women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Implement as required as a preventive screening with no patient out of pocket cost.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Compliance with ACA requirement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GREEN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  <a:tr h="731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u="none" strike="noStrike" dirty="0">
                          <a:effectLst/>
                        </a:rPr>
                        <a:t>USPSTF</a:t>
                      </a:r>
                      <a:r>
                        <a:rPr lang="en-US" sz="500" u="none" strike="noStrike" dirty="0">
                          <a:effectLst/>
                        </a:rPr>
                        <a:t> A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Aspirin to prevent cardiovascular disease: men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Use of aspirin for men ages 45 to 79 years when the potential benefit due to a reduction in myocardial infarctions outweighs the potential harm due to an increase in gastrointestinal hemorrhage.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Aspirin is currently covered under the pharmacy benefit if the patient needs it.  Aspirin use recommendation is part of office visit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Consider whether tracking is necessary to ensure aspirin is being recommended as outlined.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Potential to reduce health costs related to MI. 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GREEN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  <a:tr h="6766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u="none" strike="noStrike" dirty="0">
                          <a:effectLst/>
                        </a:rPr>
                        <a:t>USPSTF</a:t>
                      </a:r>
                      <a:r>
                        <a:rPr lang="en-US" sz="500" u="none" strike="noStrike" dirty="0">
                          <a:effectLst/>
                        </a:rPr>
                        <a:t> A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Aspirin to prevent cardiovascular disease: women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Use of aspirin for women ages 55 to 79 years when the potential benefit of a reduction in ischemic strokes outweighs the potential harm of an increase in gastrointestinal hemorrhage.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Aspirin is currently covered under the pharmacy benefit if the patient needs it.  Aspirin use recommendation is part of office visit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Consider whether tracking is necessary to ensure aspirin is being recommended as outlined.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Potential to reduce health costs related to MI. 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GREEN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  <a:tr h="561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u="none" strike="noStrike" dirty="0">
                          <a:effectLst/>
                        </a:rPr>
                        <a:t>USPSTF</a:t>
                      </a:r>
                      <a:r>
                        <a:rPr lang="en-US" sz="500" u="none" strike="noStrike" dirty="0">
                          <a:effectLst/>
                        </a:rPr>
                        <a:t> A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Bacteriuria screening: pregnant women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Screening for asymptomatic bacteriuria with urine culture in pregnant women at 12 to 16 weeks' gestation or at the first prenatal visit, if later.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Implement as required as a preventive screening with no patient out of pocket cost.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Compliance with ACA requirement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GREEN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  <a:tr h="3740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" u="none" strike="noStrike" dirty="0">
                          <a:effectLst/>
                        </a:rPr>
                        <a:t>USPSTF</a:t>
                      </a:r>
                      <a:r>
                        <a:rPr lang="en-US" sz="500" u="none" strike="noStrike" dirty="0">
                          <a:effectLst/>
                        </a:rPr>
                        <a:t> A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Blood pressure screening in adults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Screening for high blood pressure in adults age 18 years and older.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Blood pressure screening is part of office visit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Implement as required as a preventive screening with no patient out of pocket cost.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Compliance with ACA requirement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5501" marR="5501" marT="550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985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MHMC VBID Plan Design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669" y="1417638"/>
            <a:ext cx="5734662" cy="491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93804" y="2136618"/>
            <a:ext cx="1430447" cy="313249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753475" y="1996289"/>
            <a:ext cx="280658" cy="28065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74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0801"/>
            <a:ext cx="9017000" cy="1252538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/>
          <a:p>
            <a:r>
              <a:rPr lang="en-US" altLang="en-US" sz="3600" spc="150" dirty="0" smtClean="0">
                <a:ln w="11430"/>
                <a:solidFill>
                  <a:srgbClr val="FFFFFF"/>
                </a:solidFill>
                <a:latin typeface="Helvetica Neue Thin"/>
                <a:cs typeface="Helvetica Neue Thin"/>
              </a:rPr>
              <a:t>Making the Patient Part of the Team </a:t>
            </a:r>
            <a:br>
              <a:rPr lang="en-US" altLang="en-US" sz="3600" spc="150" dirty="0" smtClean="0">
                <a:ln w="11430"/>
                <a:solidFill>
                  <a:srgbClr val="FFFFFF"/>
                </a:solidFill>
                <a:latin typeface="Helvetica Neue Thin"/>
                <a:cs typeface="Helvetica Neue Thin"/>
              </a:rPr>
            </a:br>
            <a:endParaRPr lang="en-US" sz="3600" spc="150" dirty="0">
              <a:ln w="11430"/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9599"/>
            <a:ext cx="7747752" cy="3364429"/>
          </a:xfrm>
        </p:spPr>
        <p:txBody>
          <a:bodyPr/>
          <a:lstStyle/>
          <a:p>
            <a:pPr marL="0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Employ incentives and disincentives to produce healthy lifestyle choices and support management of chronic illness:</a:t>
            </a:r>
            <a:br>
              <a:rPr lang="en-US" altLang="en-US" sz="280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</a:br>
            <a:endParaRPr lang="en-US" altLang="en-US" sz="2800" dirty="0" smtClean="0">
              <a:solidFill>
                <a:srgbClr val="404040"/>
              </a:solidFill>
              <a:latin typeface="Helvetica Neue Thin"/>
              <a:cs typeface="Helvetica Neue Thin"/>
            </a:endParaRPr>
          </a:p>
          <a:p>
            <a:pPr marL="628650" indent="-231775">
              <a:spcBef>
                <a:spcPct val="0"/>
              </a:spcBef>
            </a:pPr>
            <a:r>
              <a:rPr lang="en-US" altLang="en-US" sz="2800" dirty="0" smtClean="0">
                <a:solidFill>
                  <a:srgbClr val="404040"/>
                </a:solidFill>
                <a:latin typeface="Helvetica Neue Thin"/>
                <a:cs typeface="Helvetica Neue Thin"/>
              </a:rPr>
              <a:t>	At the community level</a:t>
            </a:r>
          </a:p>
          <a:p>
            <a:pPr marL="0">
              <a:spcBef>
                <a:spcPct val="0"/>
              </a:spcBef>
              <a:buFontTx/>
              <a:buNone/>
            </a:pPr>
            <a:endParaRPr lang="en-US" altLang="en-US" dirty="0" smtClean="0">
              <a:solidFill>
                <a:srgbClr val="404040"/>
              </a:solidFill>
              <a:latin typeface="Arial" charset="0"/>
            </a:endParaRPr>
          </a:p>
          <a:p>
            <a:pPr marL="0">
              <a:spcBef>
                <a:spcPct val="0"/>
              </a:spcBef>
              <a:buFontTx/>
              <a:buNone/>
            </a:pPr>
            <a:endParaRPr lang="en-US" altLang="en-US" dirty="0" smtClean="0">
              <a:solidFill>
                <a:srgbClr val="404040"/>
              </a:solidFill>
              <a:latin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435600"/>
            <a:ext cx="914400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 smtClean="0">
                <a:solidFill>
                  <a:schemeClr val="bg1"/>
                </a:solidFill>
                <a:latin typeface="Arial" charset="0"/>
              </a:rPr>
              <a:t>Goal: Take advantage of missed preventive opportunities  $55 Billon IOM</a:t>
            </a: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18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98011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FFFF"/>
                </a:solidFill>
                <a:latin typeface="Helvetica Neue Thin"/>
                <a:cs typeface="Helvetica Neue Thin"/>
              </a:rPr>
              <a:t>MHMC VBID Plan Design</a:t>
            </a:r>
            <a:endParaRPr lang="en-US" sz="3600" dirty="0">
              <a:solidFill>
                <a:srgbClr val="FFFFFF"/>
              </a:solidFill>
              <a:latin typeface="Helvetica Neue Thin"/>
              <a:cs typeface="Helvetica Neue Thi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669" y="1417638"/>
            <a:ext cx="5734662" cy="491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19748" y="5214797"/>
            <a:ext cx="5495448" cy="59752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679419" y="5346069"/>
            <a:ext cx="280658" cy="28065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266700" y="6130883"/>
            <a:ext cx="1258888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74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837</Words>
  <Application>Microsoft Office PowerPoint</Application>
  <PresentationFormat>On-screen Show (4:3)</PresentationFormat>
  <Paragraphs>176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Custom Design</vt:lpstr>
      <vt:lpstr>PowerPoint Presentation</vt:lpstr>
      <vt:lpstr>PowerPoint Presentation</vt:lpstr>
      <vt:lpstr>MHMC VBID Plan Design</vt:lpstr>
      <vt:lpstr>MHMC VBID Plan Design</vt:lpstr>
      <vt:lpstr>Using EMR’s To Aid in Communication </vt:lpstr>
      <vt:lpstr>Clinical Approach</vt:lpstr>
      <vt:lpstr>MHMC VBID Plan Design</vt:lpstr>
      <vt:lpstr>Making the Patient Part of the Team  </vt:lpstr>
      <vt:lpstr>MHMC VBID Plan Design</vt:lpstr>
      <vt:lpstr> Administrative Simplification </vt:lpstr>
      <vt:lpstr>Community Effort</vt:lpstr>
      <vt:lpstr>Community Effort</vt:lpstr>
      <vt:lpstr>Community Effort</vt:lpstr>
      <vt:lpstr>Community Effort</vt:lpstr>
      <vt:lpstr>Community Effort</vt:lpstr>
      <vt:lpstr>Community Effort</vt:lpstr>
      <vt:lpstr>PowerPoint Presentation</vt:lpstr>
    </vt:vector>
  </TitlesOfParts>
  <Company>Maine Health Management Coalition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Putnoky</dc:creator>
  <cp:lastModifiedBy>Frank Johnson</cp:lastModifiedBy>
  <cp:revision>81</cp:revision>
  <dcterms:created xsi:type="dcterms:W3CDTF">2014-02-03T17:00:52Z</dcterms:created>
  <dcterms:modified xsi:type="dcterms:W3CDTF">2015-02-18T20:51:09Z</dcterms:modified>
</cp:coreProperties>
</file>